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64" r:id="rId3"/>
    <p:sldId id="257" r:id="rId5"/>
    <p:sldId id="268" r:id="rId6"/>
    <p:sldId id="269" r:id="rId7"/>
    <p:sldId id="256" r:id="rId8"/>
    <p:sldId id="270" r:id="rId9"/>
    <p:sldId id="273" r:id="rId10"/>
    <p:sldId id="271" r:id="rId11"/>
    <p:sldId id="280" r:id="rId12"/>
    <p:sldId id="276" r:id="rId13"/>
    <p:sldId id="277" r:id="rId14"/>
    <p:sldId id="278" r:id="rId15"/>
    <p:sldId id="279" r:id="rId16"/>
    <p:sldId id="274" r:id="rId17"/>
  </p:sldIdLst>
  <p:sldSz cx="9144000" cy="5143500" type="screen16x9"/>
  <p:notesSz cx="6858000" cy="9144000"/>
  <p:embeddedFontLst>
    <p:embeddedFont>
      <p:font typeface="Footlight MT Light" panose="0204060206030A020304" pitchFamily="18" charset="0"/>
      <p:regular r:id="rId21"/>
    </p:embeddedFont>
    <p:embeddedFont>
      <p:font typeface="Gill Sans MT" panose="020B0502020104020203" pitchFamily="34" charset="0"/>
      <p:regular r:id="rId22"/>
      <p:bold r:id="rId23"/>
      <p:italic r:id="rId24"/>
      <p:boldItalic r:id="rId25"/>
    </p:embeddedFont>
    <p:embeddedFont>
      <p:font typeface="Inter-Regular" panose="020B0604020202020204" charset="0"/>
      <p:regular r:id="rId26"/>
      <p:bold r:id="rId27"/>
    </p:embeddedFont>
    <p:embeddedFont>
      <p:font typeface="Palatino Linotype" panose="02040502050505030304" pitchFamily="18" charset="0"/>
      <p:regular r:id="rId28"/>
      <p:bold r:id="rId29"/>
      <p:italic r:id="rId30"/>
      <p:boldItalic r:id="rId31"/>
    </p:embeddedFont>
    <p:embeddedFont>
      <p:font typeface="Playfair Display" panose="020B0604020202020204" charset="0"/>
      <p:regular r:id="rId32"/>
      <p:bold r:id="rId33"/>
      <p:italic r:id="rId34"/>
      <p:boldItalic r:id="rId35"/>
    </p:embeddedFont>
    <p:embeddedFont>
      <p:font typeface="Playfair Display Regular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14"/>
    <a:srgbClr val="FF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19.fntdata"/><Relationship Id="rId38" Type="http://schemas.openxmlformats.org/officeDocument/2006/relationships/font" Target="fonts/font18.fntdata"/><Relationship Id="rId37" Type="http://schemas.openxmlformats.org/officeDocument/2006/relationships/font" Target="fonts/font17.fntdata"/><Relationship Id="rId36" Type="http://schemas.openxmlformats.org/officeDocument/2006/relationships/font" Target="fonts/font16.fntdata"/><Relationship Id="rId35" Type="http://schemas.openxmlformats.org/officeDocument/2006/relationships/font" Target="fonts/font15.fntdata"/><Relationship Id="rId34" Type="http://schemas.openxmlformats.org/officeDocument/2006/relationships/font" Target="fonts/font14.fntdata"/><Relationship Id="rId33" Type="http://schemas.openxmlformats.org/officeDocument/2006/relationships/font" Target="fonts/font13.fntdata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true">
            <a:spLocks noGrp="true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true">
            <a:spLocks noGrp="true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06f1c2d_30:notes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06f1c2d_30:notes"/>
          <p:cNvSpPr txBox="true">
            <a:spLocks noGrp="true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true">
            <a:spLocks noGrp="true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" name="Google Shape;11;p2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true">
            <a:spLocks noGrp="true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1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6" name="Google Shape;66;p11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3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9" name="Google Shape;69;p12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2" name="Google Shape;72;p13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3"/>
          <p:cNvSpPr txBox="true">
            <a:spLocks noGrp="true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3"/>
          <p:cNvSpPr txBox="true">
            <a:spLocks noGrp="true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7" name="Google Shape;17;p3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4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1" name="Google Shape;21;p4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true">
            <a:spLocks noGrp="true"/>
          </p:cNvSpPr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23" name="Google Shape;23;p4"/>
          <p:cNvSpPr txBox="true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5"/>
          <p:cNvSpPr txBox="true">
            <a:spLocks noGrp="true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true">
            <a:spLocks noGrp="true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0" name="Google Shape;30;p5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6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6"/>
          <p:cNvSpPr txBox="true">
            <a:spLocks noGrp="true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true">
            <a:spLocks noGrp="true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6"/>
          <p:cNvSpPr txBox="true">
            <a:spLocks noGrp="true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6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8" name="Google Shape;38;p6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5539113" y="0"/>
            <a:ext cx="3604894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7"/>
          <p:cNvSpPr txBox="true">
            <a:spLocks noGrp="true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7"/>
          <p:cNvSpPr txBox="true">
            <a:spLocks noGrp="true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4" name="Google Shape;44;p7"/>
          <p:cNvSpPr txBox="true">
            <a:spLocks noGrp="true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5" name="Google Shape;45;p7"/>
          <p:cNvSpPr txBox="true">
            <a:spLocks noGrp="true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6" name="Google Shape;46;p7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7" name="Google Shape;47;p7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8"/>
          <p:cNvSpPr txBox="true">
            <a:spLocks noGrp="true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" name="Google Shape;52;p8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3" name="Google Shape;53;p8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6" name="Google Shape;56;p9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-223925" y="33977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9"/>
          <p:cNvSpPr txBox="true">
            <a:spLocks noGrp="true"/>
          </p:cNvSpPr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- Illustration 1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10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2" name="Google Shape;62;p10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true">
            <a:spLocks noGrp="true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/>
        </p:txBody>
      </p:sp>
      <p:sp>
        <p:nvSpPr>
          <p:cNvPr id="7" name="Google Shape;7;p1"/>
          <p:cNvSpPr txBox="true">
            <a:spLocks noGrp="true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8" name="Google Shape;8;p1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false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true">
            <a:spLocks noGrp="true"/>
          </p:cNvSpPr>
          <p:nvPr>
            <p:ph type="title"/>
          </p:nvPr>
        </p:nvSpPr>
        <p:spPr>
          <a:xfrm>
            <a:off x="306968" y="409536"/>
            <a:ext cx="5421170" cy="1752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en-GB" sz="2800" dirty="0">
                <a:latin typeface="Gill Sans MT" panose="020B0502020104020203" pitchFamily="34" charset="0"/>
              </a:rPr>
              <a:t>Solução de IoT para aquisição e gravação de registros(eventos), para posterior consulta via aplicação Web</a:t>
            </a:r>
            <a:br>
              <a:rPr lang="pt-PT" altLang="en-GB" dirty="0"/>
            </a:br>
            <a:endParaRPr lang="pt-PT" altLang="en-GB" dirty="0"/>
          </a:p>
        </p:txBody>
      </p:sp>
      <p:sp>
        <p:nvSpPr>
          <p:cNvPr id="146" name="Google Shape;146;p23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6" name="Google Shape;116;p20"/>
          <p:cNvSpPr txBox="true">
            <a:spLocks noGrp="true"/>
          </p:cNvSpPr>
          <p:nvPr>
            <p:ph type="body" idx="1"/>
          </p:nvPr>
        </p:nvSpPr>
        <p:spPr>
          <a:xfrm>
            <a:off x="306967" y="2375270"/>
            <a:ext cx="3508287" cy="2921943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/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Matheus Daniel - RA: 01202039</a:t>
            </a:r>
            <a:endParaRPr lang="pt-PT" altLang="en-GB" sz="1400" b="1" dirty="0">
              <a:latin typeface="Footlight MT Light" panose="0204060206030A020304" pitchFamily="18" charset="0"/>
            </a:endParaRPr>
          </a:p>
          <a:p>
            <a:pPr marL="101600" lvl="0" indent="0" algn="just"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Matheus Silva - RA:01202103</a:t>
            </a:r>
            <a:endParaRPr lang="pt-PT" altLang="en-GB" sz="1400" b="1" dirty="0">
              <a:latin typeface="Footlight MT Light" panose="0204060206030A020304" pitchFamily="18" charset="0"/>
            </a:endParaRP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Natan Xavier - RA:01202056</a:t>
            </a:r>
            <a:endParaRPr lang="pt-PT" altLang="en-GB" sz="1400" b="1" dirty="0">
              <a:latin typeface="Footlight MT Light" panose="0204060206030A020304" pitchFamily="18" charset="0"/>
            </a:endParaRP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Jorge Uliam - RA:01202079</a:t>
            </a:r>
            <a:endParaRPr lang="pt-PT" altLang="en-GB" sz="1400" b="1" dirty="0">
              <a:latin typeface="Footlight MT Light" panose="0204060206030A020304" pitchFamily="18" charset="0"/>
            </a:endParaRP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Luiz Gustavo - RA:01202086</a:t>
            </a:r>
            <a:endParaRPr lang="pt-PT" altLang="en-GB" sz="1400" b="1" dirty="0">
              <a:latin typeface="Footlight MT Light" panose="0204060206030A020304" pitchFamily="18" charset="0"/>
            </a:endParaRP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Luis Fernando - RA:01202093</a:t>
            </a:r>
            <a:endParaRPr lang="pt-PT" altLang="en-GB" sz="1400" b="1" dirty="0">
              <a:latin typeface="Footlight MT Light" panose="0204060206030A020304" pitchFamily="18" charset="0"/>
            </a:endParaRP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Vinicius Oliveira - RA:01202098</a:t>
            </a:r>
            <a:endParaRPr lang="pt-PT" altLang="en-GB" sz="1400" b="1" dirty="0">
              <a:latin typeface="Footlight MT Light" panose="0204060206030A020304" pitchFamily="18" charset="0"/>
            </a:endParaRP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400" b="1" dirty="0">
                <a:latin typeface="Footlight MT Light" panose="0204060206030A020304" pitchFamily="18" charset="0"/>
              </a:rPr>
              <a:t>Thalles Buso - RA:01202043</a:t>
            </a:r>
            <a:endParaRPr lang="pt-PT" altLang="en-GB" sz="1400" b="1" dirty="0">
              <a:latin typeface="Footlight MT Light" panose="0204060206030A020304" pitchFamily="18" charset="0"/>
            </a:endParaRPr>
          </a:p>
        </p:txBody>
      </p:sp>
      <p:sp>
        <p:nvSpPr>
          <p:cNvPr id="5" name="Google Shape;142;p23"/>
          <p:cNvSpPr txBox="true"/>
          <p:nvPr/>
        </p:nvSpPr>
        <p:spPr>
          <a:xfrm>
            <a:off x="477139" y="1949002"/>
            <a:ext cx="1635439" cy="42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false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just"/>
            <a:r>
              <a:rPr lang="pt-PT" altLang="en-GB" sz="24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GRUPO 01</a:t>
            </a:r>
            <a:endParaRPr lang="pt-PT" altLang="en-GB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/>
        <p:txBody>
          <a:bodyPr/>
          <a:p>
            <a:r>
              <a:rPr lang="pt-PT" altLang="en-US"/>
              <a:t>PROTOTIPO DO SITE, WEB SITE INSTITUCIONAL</a:t>
            </a:r>
            <a:endParaRPr lang="pt-PT" alt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/>
        <p:txBody>
          <a:bodyPr/>
          <a:p>
            <a:r>
              <a:rPr lang="pt-PT" altLang="en-US"/>
              <a:t>LOGIN, CADASTRO </a:t>
            </a:r>
            <a:endParaRPr lang="pt-PT" alt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/>
        <p:txBody>
          <a:bodyPr/>
          <a:p>
            <a:r>
              <a:rPr lang="pt-PT" altLang="en-US"/>
              <a:t>WEBSITE INSTITUCIONAL</a:t>
            </a:r>
            <a:endParaRPr lang="pt-PT" alt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/>
        <p:txBody>
          <a:bodyPr/>
          <a:p>
            <a:r>
              <a:rPr lang="pt-PT" altLang="en-US"/>
              <a:t>SIMULADOR FINANCEIRO</a:t>
            </a:r>
            <a:endParaRPr lang="pt-PT" alt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true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4" name="Retângulo 3"/>
          <p:cNvSpPr/>
          <p:nvPr/>
        </p:nvSpPr>
        <p:spPr>
          <a:xfrm>
            <a:off x="1517437" y="1547836"/>
            <a:ext cx="38010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en-US" sz="5400" dirty="0">
                <a:solidFill>
                  <a:schemeClr val="bg1"/>
                </a:solidFill>
                <a:latin typeface="Gill Sans MT" panose="020B0502020104020203" pitchFamily="34" charset="0"/>
              </a:rPr>
              <a:t>OBRIGADO</a:t>
            </a:r>
            <a:endParaRPr lang="pt-PT" altLang="en-US" sz="6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785412" y="2371695"/>
            <a:ext cx="12650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1° - ADSB</a:t>
            </a:r>
            <a:endParaRPr lang="pt-PT" alt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90916" y="4273541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Projeto de Pesquisa &amp; Inovação</a:t>
            </a:r>
            <a:endParaRPr lang="pt-PT" alt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90916" y="4574180"/>
            <a:ext cx="31742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alt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Professor Fernando Brandão</a:t>
            </a:r>
            <a:endParaRPr lang="pt-PT" alt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true">
            <a:spLocks noGrp="true"/>
          </p:cNvSpPr>
          <p:nvPr>
            <p:ph type="title"/>
          </p:nvPr>
        </p:nvSpPr>
        <p:spPr>
          <a:xfrm>
            <a:off x="825269" y="510016"/>
            <a:ext cx="1854869" cy="816646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en-GB" sz="4400" dirty="0">
                <a:latin typeface="Gill Sans MT" panose="020B0502020104020203" pitchFamily="34" charset="0"/>
              </a:rPr>
              <a:t>Solução</a:t>
            </a:r>
            <a:endParaRPr lang="pt-PT" altLang="en-GB" sz="4400" dirty="0">
              <a:latin typeface="Gill Sans MT" panose="020B0502020104020203" pitchFamily="34" charset="0"/>
            </a:endParaRPr>
          </a:p>
        </p:txBody>
      </p:sp>
      <p:sp>
        <p:nvSpPr>
          <p:cNvPr id="88" name="Google Shape;88;p16"/>
          <p:cNvSpPr txBox="true">
            <a:spLocks noGrp="true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6" name="Google Shape;116;p20"/>
          <p:cNvSpPr txBox="true">
            <a:spLocks noGrp="true"/>
          </p:cNvSpPr>
          <p:nvPr>
            <p:ph type="body" idx="1"/>
          </p:nvPr>
        </p:nvSpPr>
        <p:spPr>
          <a:xfrm>
            <a:off x="322535" y="1371062"/>
            <a:ext cx="4901106" cy="2600131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/>
          <a:p>
            <a:pPr marL="457200" lvl="0" indent="-355600" algn="just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pt-PT" altLang="en-GB" dirty="0">
                <a:solidFill>
                  <a:schemeClr val="tx1"/>
                </a:solidFill>
              </a:rPr>
              <a:t>Sensor de Luminosidade para empresas com a intenção de reduzir os gastos com energia elétrica; </a:t>
            </a:r>
            <a:endParaRPr lang="pt-PT" altLang="en-GB" dirty="0">
              <a:solidFill>
                <a:schemeClr val="tx1"/>
              </a:solidFill>
            </a:endParaRPr>
          </a:p>
          <a:p>
            <a:pPr marL="101600" lvl="0" indent="0" algn="just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457200" lvl="0" indent="-355600" algn="just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pt-PT" altLang="en-GB" dirty="0">
                <a:solidFill>
                  <a:schemeClr val="tx1"/>
                </a:solidFill>
              </a:rPr>
              <a:t>A ideia é colocar sensores de luminosidade no ambiente e controlar a intensidade das lâmpadas de acordo com a luz do sol que incide na área;</a:t>
            </a:r>
            <a:endParaRPr lang="pt-PT" altLang="en-GB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16872" y="467969"/>
            <a:ext cx="2631047" cy="1022650"/>
          </a:xfrm>
        </p:spPr>
        <p:txBody>
          <a:bodyPr/>
          <a:lstStyle/>
          <a:p>
            <a:r>
              <a:rPr lang="pt-PT" altLang="en-US" sz="4400" dirty="0">
                <a:latin typeface="Gill Sans MT" panose="020B0502020104020203" pitchFamily="34" charset="0"/>
              </a:rPr>
              <a:t>Sensor ultilizado</a:t>
            </a:r>
            <a:endParaRPr lang="pt-PT" altLang="en-US" sz="4400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367173" y="1828181"/>
            <a:ext cx="4166235" cy="1203325"/>
          </a:xfrm>
        </p:spPr>
        <p:txBody>
          <a:bodyPr/>
          <a:lstStyle/>
          <a:p>
            <a:r>
              <a:rPr lang="pt-PT" altLang="en-US" sz="2000" dirty="0">
                <a:solidFill>
                  <a:schemeClr val="tx1"/>
                </a:solidFill>
              </a:rPr>
              <a:t>LDR (Luminosidade)</a:t>
            </a:r>
            <a:endParaRPr lang="pt-PT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" name="Picture 5" descr="ldr-light-sensor-5mm-samm-teknoloji-light-sensors-png-932_93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423" y="1953686"/>
            <a:ext cx="3524577" cy="352457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true"/>
          </p:cNvSpPr>
          <p:nvPr>
            <p:ph type="title"/>
          </p:nvPr>
        </p:nvSpPr>
        <p:spPr>
          <a:xfrm>
            <a:off x="855300" y="748950"/>
            <a:ext cx="2781279" cy="487500"/>
          </a:xfrm>
        </p:spPr>
        <p:txBody>
          <a:bodyPr/>
          <a:lstStyle/>
          <a:p>
            <a:r>
              <a:rPr lang="pt-PT" altLang="en-US" sz="4400" dirty="0">
                <a:latin typeface="Gill Sans MT" panose="020B0502020104020203" pitchFamily="34" charset="0"/>
              </a:rPr>
              <a:t>Tecnologia</a:t>
            </a:r>
            <a:endParaRPr lang="pt-PT" altLang="en-US" sz="4400" dirty="0">
              <a:latin typeface="Gill Sans MT" panose="020B0502020104020203" pitchFamily="34" charset="0"/>
            </a:endParaRPr>
          </a:p>
        </p:txBody>
      </p:sp>
      <p:sp>
        <p:nvSpPr>
          <p:cNvPr id="7" name="Text Placeholder 6"/>
          <p:cNvSpPr>
            <a:spLocks noGrp="true"/>
          </p:cNvSpPr>
          <p:nvPr>
            <p:ph type="body" idx="1"/>
          </p:nvPr>
        </p:nvSpPr>
        <p:spPr>
          <a:xfrm>
            <a:off x="624073" y="1527368"/>
            <a:ext cx="4549500" cy="3033900"/>
          </a:xfrm>
        </p:spPr>
        <p:txBody>
          <a:bodyPr/>
          <a:lstStyle/>
          <a:p>
            <a:pPr algn="just"/>
            <a:r>
              <a:rPr lang="pt-PT" altLang="en-US" dirty="0">
                <a:solidFill>
                  <a:schemeClr val="tx1"/>
                </a:solidFill>
              </a:rPr>
              <a:t>“Daylight Harvesting”: técnica que visa a maior eficiência no uso da energia elétrica, ultilizando da luz natural para otimizar a iluminação do ambiente . </a:t>
            </a:r>
            <a:endParaRPr lang="pt-PT" alt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980" y="924909"/>
            <a:ext cx="6822040" cy="3756135"/>
          </a:xfrm>
          <a:prstGeom prst="rect">
            <a:avLst/>
          </a:prstGeom>
        </p:spPr>
      </p:pic>
      <p:sp>
        <p:nvSpPr>
          <p:cNvPr id="3" name="Title 5"/>
          <p:cNvSpPr txBox="true"/>
          <p:nvPr/>
        </p:nvSpPr>
        <p:spPr>
          <a:xfrm>
            <a:off x="277231" y="195800"/>
            <a:ext cx="3117611" cy="5333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pt-PT" alt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Imagem de Exemplo</a:t>
            </a:r>
            <a:endParaRPr lang="pt-PT" altLang="en-US" sz="28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true"/>
          </p:cNvSpPr>
          <p:nvPr>
            <p:ph type="body" idx="1"/>
          </p:nvPr>
        </p:nvSpPr>
        <p:spPr>
          <a:xfrm>
            <a:off x="360943" y="989944"/>
            <a:ext cx="5188520" cy="3696729"/>
          </a:xfrm>
        </p:spPr>
        <p:txBody>
          <a:bodyPr/>
          <a:lstStyle/>
          <a:p>
            <a:endParaRPr lang="pt-PT" altLang="en-US" sz="1400" dirty="0"/>
          </a:p>
          <a:p>
            <a:pPr algn="just"/>
            <a:r>
              <a:rPr lang="pt-PT" altLang="en-US" sz="1400" dirty="0"/>
              <a:t>  </a:t>
            </a:r>
            <a:r>
              <a:rPr lang="pt-PT" altLang="en-US" sz="1400" b="1" dirty="0"/>
              <a:t>VIDA ÚTIL</a:t>
            </a:r>
            <a:r>
              <a:rPr lang="pt-PT" altLang="en-US" sz="1400" dirty="0"/>
              <a:t>: economia direta no consumo de energia, mas, além disso, ela aumenta a vida útil dos produtos;</a:t>
            </a:r>
            <a:endParaRPr lang="pt-PT" altLang="en-US" sz="1400" dirty="0"/>
          </a:p>
          <a:p>
            <a:pPr algn="just"/>
            <a:r>
              <a:rPr lang="pt-PT" altLang="en-US" sz="1400" dirty="0"/>
              <a:t>  </a:t>
            </a:r>
            <a:r>
              <a:rPr lang="pt-PT" altLang="en-US" sz="1400" b="1" dirty="0"/>
              <a:t>SUSTENTABILIDADE</a:t>
            </a:r>
            <a:r>
              <a:rPr lang="pt-PT" altLang="en-US" sz="1400" dirty="0"/>
              <a:t>: empresas preocupadas com o consumo consciente e o meio ambiente obtém vantagem competitiva e agregam valor à sua imagem;</a:t>
            </a:r>
            <a:endParaRPr lang="pt-PT" altLang="en-US" sz="1400" dirty="0"/>
          </a:p>
          <a:p>
            <a:pPr algn="just"/>
            <a:r>
              <a:rPr lang="pt-PT" altLang="en-US" sz="1400" dirty="0"/>
              <a:t>  </a:t>
            </a:r>
            <a:r>
              <a:rPr lang="pt-PT" altLang="en-US" sz="1400" b="1" dirty="0"/>
              <a:t>SEGURANÇA</a:t>
            </a:r>
            <a:r>
              <a:rPr lang="pt-PT" altLang="en-US" sz="1400" dirty="0"/>
              <a:t>: ambientes com iluminação adequada oferecem maior segurança e contribuem na diminuição de acidentes;</a:t>
            </a:r>
            <a:endParaRPr lang="pt-PT" altLang="en-US" sz="1400" dirty="0"/>
          </a:p>
          <a:p>
            <a:pPr algn="just"/>
            <a:r>
              <a:rPr lang="pt-PT" altLang="en-US" sz="1400" dirty="0"/>
              <a:t>  </a:t>
            </a:r>
            <a:r>
              <a:rPr lang="pt-PT" altLang="en-US" sz="1400" b="1" dirty="0"/>
              <a:t>PRODUTIVIDADE</a:t>
            </a:r>
            <a:r>
              <a:rPr lang="pt-PT" altLang="en-US" sz="1400" dirty="0"/>
              <a:t>: um ambiente com excelente iluminação, favorece a concentração dos colaboradores, aumentando a produtividade nas empresas.</a:t>
            </a:r>
            <a:endParaRPr lang="pt-PT" altLang="en-US" sz="1400" dirty="0"/>
          </a:p>
        </p:txBody>
      </p:sp>
      <p:sp>
        <p:nvSpPr>
          <p:cNvPr id="6" name="Title 5"/>
          <p:cNvSpPr>
            <a:spLocks noGrp="true"/>
          </p:cNvSpPr>
          <p:nvPr>
            <p:ph type="title"/>
          </p:nvPr>
        </p:nvSpPr>
        <p:spPr>
          <a:xfrm>
            <a:off x="1314624" y="456827"/>
            <a:ext cx="4634231" cy="941988"/>
          </a:xfrm>
        </p:spPr>
        <p:txBody>
          <a:bodyPr/>
          <a:lstStyle/>
          <a:p>
            <a:r>
              <a:rPr lang="pt-PT" altLang="en-US" sz="4800" dirty="0">
                <a:solidFill>
                  <a:schemeClr val="bg1"/>
                </a:solidFill>
                <a:latin typeface="Gill Sans MT" panose="020B0502020104020203" pitchFamily="34" charset="0"/>
              </a:rPr>
              <a:t>Benefícios</a:t>
            </a:r>
            <a:endParaRPr lang="pt-PT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" y="2132965"/>
            <a:ext cx="6844030" cy="1356995"/>
          </a:xfrm>
          <a:prstGeom prst="rect">
            <a:avLst/>
          </a:prstGeom>
        </p:spPr>
      </p:pic>
      <p:sp>
        <p:nvSpPr>
          <p:cNvPr id="8" name="Title 7"/>
          <p:cNvSpPr>
            <a:spLocks noGrp="true"/>
          </p:cNvSpPr>
          <p:nvPr>
            <p:ph type="title"/>
          </p:nvPr>
        </p:nvSpPr>
        <p:spPr>
          <a:xfrm>
            <a:off x="442965" y="442309"/>
            <a:ext cx="4465366" cy="1018628"/>
          </a:xfrm>
        </p:spPr>
        <p:txBody>
          <a:bodyPr/>
          <a:lstStyle/>
          <a:p>
            <a:r>
              <a:rPr lang="pt-PT" alt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Consumo de energia Luminosidade x Tempo:</a:t>
            </a:r>
            <a:endParaRPr lang="pt-PT" altLang="en-US" sz="32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ee LightView™ features- Daylight Harvestin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09683" y="917356"/>
            <a:ext cx="6458979" cy="3854341"/>
          </a:xfrm>
          <a:prstGeom prst="rect">
            <a:avLst/>
          </a:prstGeom>
        </p:spPr>
      </p:pic>
      <p:sp>
        <p:nvSpPr>
          <p:cNvPr id="3" name="Title 5"/>
          <p:cNvSpPr txBox="true"/>
          <p:nvPr/>
        </p:nvSpPr>
        <p:spPr>
          <a:xfrm>
            <a:off x="413636" y="258290"/>
            <a:ext cx="4368571" cy="4564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pt-PT" alt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VIDEO DEMONSTRATIVO</a:t>
            </a:r>
            <a:endParaRPr lang="pt-PT" altLang="en-US" sz="28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video>
              <p:cMediaNode vol="100000"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/>
        <p:txBody>
          <a:bodyPr/>
          <a:p>
            <a:r>
              <a:rPr lang="pt-PT" altLang="en-US"/>
              <a:t>contexto do negócio, diagrama</a:t>
            </a:r>
            <a:endParaRPr lang="pt-PT" alt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1561</Words>
  <Application>WPS Presentation</Application>
  <PresentationFormat>Apresentação na tela (16:9)</PresentationFormat>
  <Paragraphs>70</Paragraphs>
  <Slides>14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SimSun</vt:lpstr>
      <vt:lpstr>Wingdings</vt:lpstr>
      <vt:lpstr>Arial</vt:lpstr>
      <vt:lpstr>Playfair Display Regular</vt:lpstr>
      <vt:lpstr>Gubbi</vt:lpstr>
      <vt:lpstr>Inter-Regular</vt:lpstr>
      <vt:lpstr>Playfair Display</vt:lpstr>
      <vt:lpstr>Gill Sans MT</vt:lpstr>
      <vt:lpstr>FreeSans</vt:lpstr>
      <vt:lpstr>Footlight MT Light</vt:lpstr>
      <vt:lpstr>Palatino Linotype</vt:lpstr>
      <vt:lpstr>Georgia</vt:lpstr>
      <vt:lpstr>微软雅黑</vt:lpstr>
      <vt:lpstr>Arial Unicode MS</vt:lpstr>
      <vt:lpstr>Feeble template</vt:lpstr>
      <vt:lpstr>Solução de IoT para aquisição e gravação de registros(eventos), para posterior consulta via aplicação Web </vt:lpstr>
      <vt:lpstr>Solução</vt:lpstr>
      <vt:lpstr>Sensor ultilizado</vt:lpstr>
      <vt:lpstr>Tecnologia</vt:lpstr>
      <vt:lpstr>PowerPoint 演示文稿</vt:lpstr>
      <vt:lpstr>Benefícios</vt:lpstr>
      <vt:lpstr>Consumo de energia Luminosidade x Tempo: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Solução 1: </dc:title>
  <dc:creator/>
  <cp:lastModifiedBy>natanista</cp:lastModifiedBy>
  <cp:revision>12</cp:revision>
  <dcterms:created xsi:type="dcterms:W3CDTF">2020-09-14T15:11:25Z</dcterms:created>
  <dcterms:modified xsi:type="dcterms:W3CDTF">2020-09-14T15:11:25Z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1033-11.1.0.9615</vt:lpwstr>
  </property>
</Properties>
</file>